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1"/>
  </p:sldMasterIdLst>
  <p:notesMasterIdLst>
    <p:notesMasterId r:id="rId11"/>
  </p:notesMasterIdLst>
  <p:handoutMasterIdLst>
    <p:handoutMasterId r:id="rId12"/>
  </p:handoutMasterIdLst>
  <p:sldIdLst>
    <p:sldId id="279" r:id="rId2"/>
    <p:sldId id="283" r:id="rId3"/>
    <p:sldId id="309" r:id="rId4"/>
    <p:sldId id="312" r:id="rId5"/>
    <p:sldId id="313" r:id="rId6"/>
    <p:sldId id="311" r:id="rId7"/>
    <p:sldId id="310" r:id="rId8"/>
    <p:sldId id="315" r:id="rId9"/>
    <p:sldId id="278" r:id="rId10"/>
  </p:sldIdLst>
  <p:sldSz cx="9144000" cy="6858000" type="screen4x3"/>
  <p:notesSz cx="6858000" cy="9199563"/>
  <p:defaultTextStyle>
    <a:defPPr>
      <a:defRPr lang="en-GB"/>
    </a:defPPr>
    <a:lvl1pPr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1pPr>
    <a:lvl2pPr marL="4572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2pPr>
    <a:lvl3pPr marL="9144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3pPr>
    <a:lvl4pPr marL="13716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4pPr>
    <a:lvl5pPr marL="1828800" algn="l" defTabSz="449263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CCFFCC"/>
    <a:srgbClr val="2B57B0"/>
    <a:srgbClr val="BAE1FF"/>
    <a:srgbClr val="FC27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84" autoAdjust="0"/>
    <p:restoredTop sz="93858" autoAdjust="0"/>
  </p:normalViewPr>
  <p:slideViewPr>
    <p:cSldViewPr>
      <p:cViewPr varScale="1">
        <p:scale>
          <a:sx n="48" d="100"/>
          <a:sy n="48" d="100"/>
        </p:scale>
        <p:origin x="-1368" y="-90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-784" y="-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98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200" smtClean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200" smtClean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200" smtClean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200" smtClean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0C214EC-B2CB-4165-9A62-CEC859CF17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995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995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995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6858000" cy="91995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6858000" cy="91995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6858000" cy="91995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6858000" cy="91995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345" name="Rectangle 8"/>
          <p:cNvSpPr>
            <a:spLocks noGrp="1" noChangeArrowheads="1"/>
          </p:cNvSpPr>
          <p:nvPr>
            <p:ph type="sldImg"/>
          </p:nvPr>
        </p:nvSpPr>
        <p:spPr bwMode="auto">
          <a:xfrm>
            <a:off x="-8167688" y="-5432425"/>
            <a:ext cx="16340138" cy="1225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7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70388"/>
            <a:ext cx="5473700" cy="4137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5"/>
          <p:cNvPicPr>
            <a:picLocks noChangeAspect="1" noChangeArrowheads="1"/>
          </p:cNvPicPr>
          <p:nvPr userDrawn="1"/>
        </p:nvPicPr>
        <p:blipFill>
          <a:blip r:embed="rId2" cstate="print"/>
          <a:srcRect l="80000" t="89999"/>
          <a:stretch>
            <a:fillRect/>
          </a:stretch>
        </p:blipFill>
        <p:spPr bwMode="auto">
          <a:xfrm>
            <a:off x="7316788" y="6173788"/>
            <a:ext cx="1828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ISSP_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90550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background5"/>
          <p:cNvPicPr>
            <a:picLocks noChangeAspect="1" noChangeArrowheads="1"/>
          </p:cNvPicPr>
          <p:nvPr userDrawn="1"/>
        </p:nvPicPr>
        <p:blipFill>
          <a:blip r:embed="rId2" cstate="print"/>
          <a:srcRect l="80000" t="89999"/>
          <a:stretch>
            <a:fillRect/>
          </a:stretch>
        </p:blipFill>
        <p:spPr bwMode="auto">
          <a:xfrm>
            <a:off x="7316788" y="6173788"/>
            <a:ext cx="1828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29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650" y="4941888"/>
            <a:ext cx="7772400" cy="574675"/>
          </a:xfrm>
          <a:noFill/>
        </p:spPr>
        <p:txBody>
          <a:bodyPr/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2129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55650" y="5516563"/>
            <a:ext cx="7777163" cy="409575"/>
          </a:xfrm>
        </p:spPr>
        <p:txBody>
          <a:bodyPr/>
          <a:lstStyle>
            <a:lvl1pPr marL="0" indent="0">
              <a:defRPr sz="2000"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1042988" y="6245225"/>
            <a:ext cx="6481762" cy="476250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637F2-4010-4C76-97FD-1CEB7399F5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0875" y="-26988"/>
            <a:ext cx="2179638" cy="60007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-26988"/>
            <a:ext cx="6391275" cy="60007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CA"/>
              <a:t>Ann Marie Westgate, CISSP </a:t>
            </a:r>
          </a:p>
          <a:p>
            <a:pPr>
              <a:defRPr/>
            </a:pPr>
            <a:r>
              <a:rPr lang="en-CA"/>
              <a:t>© 2008.  This material not to be reproduced without permission of author.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01CC93D-9C04-4D6B-A865-9F3A45F248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838" y="-26988"/>
            <a:ext cx="7559675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39624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447800"/>
            <a:ext cx="39624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CA"/>
              <a:t>Ann Marie Westgate, CISSP </a:t>
            </a:r>
          </a:p>
          <a:p>
            <a:pPr>
              <a:defRPr/>
            </a:pPr>
            <a:r>
              <a:rPr lang="en-CA"/>
              <a:t>© 2008.  This material not to be reproduced without permission of author.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62528D-DDC1-4CD6-BD2B-5E84BA1619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A63D0-DD5B-4EBF-91D5-DAAF1FAFA2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E5936-4ADB-456D-82E8-6BA19D50C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4478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6EA5D-0F42-437B-A96A-51412B1C1E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40CD7-0DF1-4303-B8FF-8447A21C3A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FDABFE-159A-45C7-A713-7250481D3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CEE9E-6033-478C-AFC2-54B752F25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42768-04F6-4E4C-B3E9-2EEA87EA3B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38DE3-563C-40B5-B7F0-33F6F2D71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ckground5"/>
          <p:cNvPicPr>
            <a:picLocks noChangeAspect="1" noChangeArrowheads="1"/>
          </p:cNvPicPr>
          <p:nvPr/>
        </p:nvPicPr>
        <p:blipFill>
          <a:blip r:embed="rId14" cstate="print"/>
          <a:srcRect l="80000" t="89999"/>
          <a:stretch>
            <a:fillRect/>
          </a:stretch>
        </p:blipFill>
        <p:spPr bwMode="auto">
          <a:xfrm>
            <a:off x="7316788" y="6173788"/>
            <a:ext cx="1828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231775"/>
            <a:ext cx="8143875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077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1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42988" y="6237288"/>
            <a:ext cx="6049962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400" dirty="0" smtClean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1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08850" y="6237288"/>
            <a:ext cx="457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67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400" smtClean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E4D902B8-1F53-405A-85BE-C640F129C6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8" descr="CISSP_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590550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background5"/>
          <p:cNvPicPr>
            <a:picLocks noChangeAspect="1" noChangeArrowheads="1"/>
          </p:cNvPicPr>
          <p:nvPr userDrawn="1"/>
        </p:nvPicPr>
        <p:blipFill>
          <a:blip r:embed="rId14" cstate="print"/>
          <a:srcRect l="80000" t="89999"/>
          <a:stretch>
            <a:fillRect/>
          </a:stretch>
        </p:blipFill>
        <p:spPr bwMode="auto">
          <a:xfrm>
            <a:off x="7316788" y="6173788"/>
            <a:ext cx="1828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7" r:id="rId11"/>
    <p:sldLayoutId id="2147483678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S06 – Taking the Test, Exam Day</a:t>
            </a:r>
            <a:endParaRPr lang="en-CA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CA" smtClean="0"/>
              <a:t>What to expect on the day you write your CISSP.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CA"/>
              <a:t>Ann Marie Westgate, CISSP </a:t>
            </a:r>
          </a:p>
          <a:p>
            <a:r>
              <a:rPr lang="en-CA"/>
              <a:t>© 2008.  This material not to be reproduced without permission of author.</a:t>
            </a:r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CA" smtClean="0"/>
              <a:t>Taking the test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CA" sz="2400" smtClean="0"/>
              <a:t>Taking the test</a:t>
            </a:r>
          </a:p>
          <a:p>
            <a:pPr eaLnBrk="1" hangingPunct="1">
              <a:buFontTx/>
              <a:buChar char="•"/>
            </a:pPr>
            <a:r>
              <a:rPr lang="en-CA" sz="2400" smtClean="0"/>
              <a:t>Have a test strategy decided, for example</a:t>
            </a:r>
          </a:p>
          <a:p>
            <a:pPr lvl="1" eaLnBrk="1" hangingPunct="1"/>
            <a:r>
              <a:rPr lang="en-CA" sz="2000" smtClean="0"/>
              <a:t>Do 20 questions at a time</a:t>
            </a:r>
          </a:p>
          <a:p>
            <a:pPr lvl="1" eaLnBrk="1" hangingPunct="1"/>
            <a:r>
              <a:rPr lang="en-CA" sz="2000" smtClean="0"/>
              <a:t>Read each question through answering the ones you can, then go back</a:t>
            </a:r>
          </a:p>
          <a:p>
            <a:pPr eaLnBrk="1" hangingPunct="1">
              <a:buFontTx/>
              <a:buChar char="•"/>
            </a:pPr>
            <a:r>
              <a:rPr lang="en-CA" sz="2400" smtClean="0"/>
              <a:t>Read through the test twice</a:t>
            </a:r>
          </a:p>
          <a:p>
            <a:pPr eaLnBrk="1" hangingPunct="1">
              <a:buFontTx/>
              <a:buChar char="•"/>
            </a:pPr>
            <a:r>
              <a:rPr lang="en-CA" sz="2400" smtClean="0"/>
              <a:t>Answer EVERY question</a:t>
            </a:r>
          </a:p>
          <a:p>
            <a:pPr eaLnBrk="1" hangingPunct="1">
              <a:buFontTx/>
              <a:buChar char="•"/>
            </a:pPr>
            <a:r>
              <a:rPr lang="en-CA" sz="2400" smtClean="0"/>
              <a:t>Be sure the colour the right circle</a:t>
            </a:r>
          </a:p>
          <a:p>
            <a:pPr eaLnBrk="1" hangingPunct="1">
              <a:buFontTx/>
              <a:buChar char="•"/>
            </a:pPr>
            <a:r>
              <a:rPr lang="en-CA" sz="2400" smtClean="0"/>
              <a:t>Pacing – watch the time!  Aim for 50 questions per hour.</a:t>
            </a:r>
          </a:p>
          <a:p>
            <a:pPr eaLnBrk="1" hangingPunct="1">
              <a:buFontTx/>
              <a:buChar char="•"/>
            </a:pPr>
            <a:r>
              <a:rPr lang="en-CA" sz="2400" smtClean="0"/>
              <a:t>Equipment:  pencil, eraser, dictionary, glasses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CA"/>
              <a:t>Ann Marie Westgate, CISSP </a:t>
            </a:r>
          </a:p>
          <a:p>
            <a:r>
              <a:rPr lang="en-CA"/>
              <a:t>© 2008.  This material not to be reproduced without permission of author.</a:t>
            </a:r>
            <a:endParaRPr 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Exam Day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7931150" cy="4525963"/>
          </a:xfrm>
        </p:spPr>
        <p:txBody>
          <a:bodyPr/>
          <a:lstStyle/>
          <a:p>
            <a:pPr eaLnBrk="1" hangingPunct="1"/>
            <a:r>
              <a:rPr lang="en-CA" sz="2400" smtClean="0"/>
              <a:t>Arrive at 8:00 prepared, physically and mentally</a:t>
            </a:r>
          </a:p>
          <a:p>
            <a:pPr eaLnBrk="1" hangingPunct="1"/>
            <a:r>
              <a:rPr lang="en-CA" sz="2400" smtClean="0"/>
              <a:t>Leave your valuables at home, or in the car</a:t>
            </a:r>
          </a:p>
          <a:p>
            <a:pPr lvl="1" eaLnBrk="1" hangingPunct="1"/>
            <a:r>
              <a:rPr lang="en-CA" sz="2000" smtClean="0"/>
              <a:t>Coat rack at the back of the room</a:t>
            </a:r>
          </a:p>
          <a:p>
            <a:pPr lvl="1" eaLnBrk="1" hangingPunct="1"/>
            <a:r>
              <a:rPr lang="en-CA" sz="2000" smtClean="0"/>
              <a:t>Bring your purse / wallet and snacks to your seat</a:t>
            </a:r>
          </a:p>
          <a:p>
            <a:pPr eaLnBrk="1" hangingPunct="1"/>
            <a:r>
              <a:rPr lang="en-CA" sz="2400" smtClean="0"/>
              <a:t>Time</a:t>
            </a:r>
          </a:p>
          <a:p>
            <a:pPr lvl="1" eaLnBrk="1" hangingPunct="1"/>
            <a:r>
              <a:rPr lang="en-CA" sz="2000" smtClean="0"/>
              <a:t>Wear a watch, turn off the hourly chime</a:t>
            </a:r>
          </a:p>
          <a:p>
            <a:pPr eaLnBrk="1" hangingPunct="1"/>
            <a:r>
              <a:rPr lang="en-CA" sz="2400" smtClean="0"/>
              <a:t>You will be assigned a seat</a:t>
            </a:r>
          </a:p>
          <a:p>
            <a:pPr eaLnBrk="1" hangingPunct="1"/>
            <a:r>
              <a:rPr lang="en-CA" sz="2400" smtClean="0"/>
              <a:t>Distractions</a:t>
            </a:r>
          </a:p>
          <a:p>
            <a:pPr lvl="1" eaLnBrk="1" hangingPunct="1"/>
            <a:r>
              <a:rPr lang="en-CA" sz="2000" smtClean="0"/>
              <a:t>You are allowed to wear earplugs for sound suppression</a:t>
            </a:r>
          </a:p>
          <a:p>
            <a:pPr eaLnBrk="1" hangingPunct="1"/>
            <a:r>
              <a:rPr lang="en-CA" sz="2400" smtClean="0"/>
              <a:t>Dress code is “business casual” (neat, but comfortable)</a:t>
            </a:r>
          </a:p>
        </p:txBody>
      </p:sp>
      <p:pic>
        <p:nvPicPr>
          <p:cNvPr id="7173" name="Picture 10" descr="MCj028076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1725" y="0"/>
            <a:ext cx="169227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CA"/>
              <a:t>Ann Marie Westgate, CISSP </a:t>
            </a:r>
          </a:p>
          <a:p>
            <a:r>
              <a:rPr lang="en-CA"/>
              <a:t>© 2008.  This material not to be reproduced without permission of author.</a:t>
            </a:r>
            <a:endParaRPr lang="en-US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Exam Day - Snacks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CA" sz="2400" smtClean="0"/>
              <a:t>Snacks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CA" sz="2400" smtClean="0"/>
              <a:t>Bring </a:t>
            </a:r>
            <a:r>
              <a:rPr lang="en-CA" sz="2400" b="1" smtClean="0"/>
              <a:t>quiet</a:t>
            </a:r>
            <a:r>
              <a:rPr lang="en-CA" sz="2400" smtClean="0"/>
              <a:t> food, in </a:t>
            </a:r>
            <a:r>
              <a:rPr lang="en-CA" sz="2400" b="1" smtClean="0"/>
              <a:t>quiet</a:t>
            </a:r>
            <a:r>
              <a:rPr lang="en-CA" sz="2400" smtClean="0"/>
              <a:t> packaging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CA" sz="2400" smtClean="0"/>
              <a:t>Bring food that does not smell</a:t>
            </a:r>
          </a:p>
          <a:p>
            <a:pPr lvl="1" eaLnBrk="1" hangingPunct="1">
              <a:lnSpc>
                <a:spcPct val="80000"/>
              </a:lnSpc>
            </a:pPr>
            <a:r>
              <a:rPr lang="en-CA" sz="2000" smtClean="0"/>
              <a:t>Cereal bar</a:t>
            </a:r>
          </a:p>
          <a:p>
            <a:pPr lvl="1" eaLnBrk="1" hangingPunct="1">
              <a:lnSpc>
                <a:spcPct val="80000"/>
              </a:lnSpc>
            </a:pPr>
            <a:r>
              <a:rPr lang="en-CA" sz="2000" smtClean="0"/>
              <a:t>Gummy bears</a:t>
            </a:r>
          </a:p>
          <a:p>
            <a:pPr lvl="1" eaLnBrk="1" hangingPunct="1">
              <a:lnSpc>
                <a:spcPct val="80000"/>
              </a:lnSpc>
            </a:pPr>
            <a:r>
              <a:rPr lang="en-CA" sz="2000" smtClean="0"/>
              <a:t>Chocolate bar</a:t>
            </a:r>
          </a:p>
          <a:p>
            <a:pPr lvl="1" eaLnBrk="1" hangingPunct="1">
              <a:lnSpc>
                <a:spcPct val="80000"/>
              </a:lnSpc>
            </a:pPr>
            <a:r>
              <a:rPr lang="en-CA" sz="2000" smtClean="0"/>
              <a:t>Cheese cubes, snack crackers</a:t>
            </a:r>
          </a:p>
          <a:p>
            <a:pPr lvl="1" eaLnBrk="1" hangingPunct="1">
              <a:lnSpc>
                <a:spcPct val="80000"/>
              </a:lnSpc>
            </a:pPr>
            <a:r>
              <a:rPr lang="en-CA" sz="2000" smtClean="0"/>
              <a:t>Apple slices and grapes or berries</a:t>
            </a:r>
          </a:p>
          <a:p>
            <a:pPr lvl="1" eaLnBrk="1" hangingPunct="1">
              <a:lnSpc>
                <a:spcPct val="80000"/>
              </a:lnSpc>
            </a:pPr>
            <a:r>
              <a:rPr lang="en-CA" sz="2000" smtClean="0"/>
              <a:t>Hint:  Remove all noisy packaging, and put snacks in a sandwich bag, Saran Wrap, or a reusable container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CA" sz="2400" smtClean="0"/>
              <a:t>Bring water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CA" sz="2400" smtClean="0"/>
              <a:t>Bring gum and mints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CA" sz="2400" smtClean="0"/>
              <a:t>Bring nicotine replacement</a:t>
            </a:r>
          </a:p>
          <a:p>
            <a:pPr eaLnBrk="1" hangingPunct="1">
              <a:lnSpc>
                <a:spcPct val="80000"/>
              </a:lnSpc>
            </a:pPr>
            <a:endParaRPr lang="en-CA" sz="2400" smtClean="0"/>
          </a:p>
        </p:txBody>
      </p:sp>
      <p:pic>
        <p:nvPicPr>
          <p:cNvPr id="8197" name="Picture 4" descr="MCj011300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6288" y="1412875"/>
            <a:ext cx="3252787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5076825" y="4724400"/>
            <a:ext cx="3816350" cy="132080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defTabSz="914400"/>
            <a:r>
              <a:rPr lang="en-CA"/>
              <a:t>You will probably NOT leave the room to have your snack.  You may sit at the back of the room, or at your desk.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CA"/>
              <a:t>Ann Marie Westgate, CISSP </a:t>
            </a:r>
          </a:p>
          <a:p>
            <a:r>
              <a:rPr lang="en-CA"/>
              <a:t>© 2008.  This material not to be reproduced without permission of author.</a:t>
            </a:r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Exam Day – Bathroom breaks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077200" cy="284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CA" sz="2400" smtClean="0"/>
              <a:t>Go BEFORE you register at 8:00.</a:t>
            </a:r>
          </a:p>
          <a:p>
            <a:pPr eaLnBrk="1" hangingPunct="1">
              <a:lnSpc>
                <a:spcPct val="90000"/>
              </a:lnSpc>
            </a:pPr>
            <a:r>
              <a:rPr lang="en-CA" sz="2400" smtClean="0"/>
              <a:t>Rules: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CA" sz="2400" smtClean="0"/>
              <a:t>Maximum one male and one female at a time.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CA" sz="2400" smtClean="0"/>
              <a:t>You will be accompanied to the washroom.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CA" sz="2400" smtClean="0"/>
              <a:t>You will need to sign in and out when going to the washroom.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CA" sz="2400" smtClean="0"/>
              <a:t>You will not be allowed a cigarette break.</a:t>
            </a:r>
          </a:p>
        </p:txBody>
      </p:sp>
      <p:pic>
        <p:nvPicPr>
          <p:cNvPr id="9221" name="Picture 4" descr="MPj0399549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0475" y="4292600"/>
            <a:ext cx="14398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5" descr="MPj0399550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4292600"/>
            <a:ext cx="14398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6" descr="MPj0399548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113" y="4292600"/>
            <a:ext cx="14398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7" descr="MPj0437217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83375" y="4292600"/>
            <a:ext cx="120173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CA"/>
              <a:t>Ann Marie Westgate, CISSP </a:t>
            </a:r>
          </a:p>
          <a:p>
            <a:r>
              <a:rPr lang="en-CA"/>
              <a:t>© 2008.  This material not to be reproduced without permission of author.</a:t>
            </a:r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Day before the exam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 eaLnBrk="1" hangingPunct="1"/>
            <a:r>
              <a:rPr lang="en-CA" sz="2400" smtClean="0"/>
              <a:t>Make sure you know where you are going and how to get there.</a:t>
            </a:r>
          </a:p>
          <a:p>
            <a:pPr lvl="1" eaLnBrk="1" hangingPunct="1"/>
            <a:r>
              <a:rPr lang="en-CA" sz="2000" smtClean="0"/>
              <a:t>Print out from Google maps</a:t>
            </a:r>
          </a:p>
          <a:p>
            <a:pPr lvl="1" eaLnBrk="1" hangingPunct="1"/>
            <a:r>
              <a:rPr lang="en-CA" sz="2000" smtClean="0"/>
              <a:t>Go ahead of time, if possible, to find nearest parking</a:t>
            </a:r>
          </a:p>
          <a:p>
            <a:pPr lvl="1" eaLnBrk="1" hangingPunct="1"/>
            <a:endParaRPr lang="en-CA" sz="2000" smtClean="0"/>
          </a:p>
          <a:p>
            <a:pPr marL="0" indent="0" eaLnBrk="1" hangingPunct="1"/>
            <a:r>
              <a:rPr lang="en-CA" sz="2400" smtClean="0"/>
              <a:t>Put the exam day items in a bag near the door.</a:t>
            </a:r>
          </a:p>
        </p:txBody>
      </p:sp>
      <p:pic>
        <p:nvPicPr>
          <p:cNvPr id="10245" name="Picture 4" descr="MPj0385985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2413" y="1628775"/>
            <a:ext cx="2984500" cy="213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 descr="MCj031085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4246563"/>
            <a:ext cx="1825625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CA"/>
              <a:t>Ann Marie Westgate, CISSP </a:t>
            </a:r>
          </a:p>
          <a:p>
            <a:r>
              <a:rPr lang="en-CA"/>
              <a:t>© 2008.  This material not to be reproduced without permission of author.</a:t>
            </a:r>
            <a:endParaRPr lang="en-US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Exam Day Checklist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355600" indent="-355600" eaLnBrk="1" hangingPunct="1">
              <a:buFontTx/>
              <a:buChar char="•"/>
            </a:pPr>
            <a:r>
              <a:rPr lang="en-CA" sz="2400" smtClean="0"/>
              <a:t>Admission letter email</a:t>
            </a:r>
          </a:p>
          <a:p>
            <a:pPr marL="355600" indent="-355600" eaLnBrk="1" hangingPunct="1">
              <a:buFontTx/>
              <a:buChar char="•"/>
            </a:pPr>
            <a:r>
              <a:rPr lang="en-CA" sz="2400" smtClean="0"/>
              <a:t>Photo ID</a:t>
            </a:r>
          </a:p>
          <a:p>
            <a:pPr marL="355600" indent="-355600" eaLnBrk="1" hangingPunct="1">
              <a:buFontTx/>
              <a:buChar char="•"/>
            </a:pPr>
            <a:r>
              <a:rPr lang="en-CA" sz="2400" smtClean="0"/>
              <a:t>Pencils</a:t>
            </a:r>
          </a:p>
          <a:p>
            <a:pPr marL="355600" indent="-355600" eaLnBrk="1" hangingPunct="1">
              <a:buFontTx/>
              <a:buChar char="•"/>
            </a:pPr>
            <a:r>
              <a:rPr lang="en-CA" sz="2400" smtClean="0"/>
              <a:t>Rubber</a:t>
            </a:r>
          </a:p>
          <a:p>
            <a:pPr marL="355600" indent="-355600" eaLnBrk="1" hangingPunct="1">
              <a:buFontTx/>
              <a:buChar char="•"/>
            </a:pPr>
            <a:r>
              <a:rPr lang="en-CA" sz="2400" smtClean="0"/>
              <a:t>Snacks and water</a:t>
            </a:r>
          </a:p>
        </p:txBody>
      </p:sp>
      <p:sp>
        <p:nvSpPr>
          <p:cNvPr id="11269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355600" indent="-355600" eaLnBrk="1" hangingPunct="1">
              <a:buFontTx/>
              <a:buChar char="•"/>
            </a:pPr>
            <a:r>
              <a:rPr lang="en-CA" sz="2400" smtClean="0"/>
              <a:t>Money for parking</a:t>
            </a:r>
          </a:p>
          <a:p>
            <a:pPr marL="355600" indent="-355600" eaLnBrk="1" hangingPunct="1">
              <a:buFontTx/>
              <a:buChar char="•"/>
            </a:pPr>
            <a:r>
              <a:rPr lang="en-CA" sz="2400" smtClean="0"/>
              <a:t>Reading glasses</a:t>
            </a:r>
          </a:p>
          <a:p>
            <a:pPr marL="355600" indent="-355600" eaLnBrk="1" hangingPunct="1">
              <a:buFontTx/>
              <a:buChar char="•"/>
            </a:pPr>
            <a:r>
              <a:rPr lang="en-CA" sz="2400" smtClean="0"/>
              <a:t>Translation dictionary</a:t>
            </a:r>
          </a:p>
          <a:p>
            <a:pPr marL="355600" indent="-355600" eaLnBrk="1" hangingPunct="1">
              <a:buFontTx/>
              <a:buChar char="•"/>
            </a:pPr>
            <a:r>
              <a:rPr lang="en-CA" sz="2400" smtClean="0"/>
              <a:t>Extra sweater</a:t>
            </a:r>
          </a:p>
          <a:p>
            <a:pPr marL="355600" indent="-355600" eaLnBrk="1" hangingPunct="1">
              <a:buFontTx/>
              <a:buChar char="•"/>
            </a:pPr>
            <a:r>
              <a:rPr lang="en-CA" sz="2400" smtClean="0"/>
              <a:t>Tissues</a:t>
            </a:r>
          </a:p>
          <a:p>
            <a:pPr marL="355600" indent="-355600" eaLnBrk="1" hangingPunct="1">
              <a:buFontTx/>
              <a:buChar char="•"/>
            </a:pPr>
            <a:r>
              <a:rPr lang="en-CA" sz="2400" smtClean="0"/>
              <a:t>Earplugs</a:t>
            </a:r>
          </a:p>
          <a:p>
            <a:pPr marL="355600" indent="-355600" eaLnBrk="1" hangingPunct="1"/>
            <a:endParaRPr lang="en-CA" sz="24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CA"/>
              <a:t>Ann Marie Westgate, CISSP </a:t>
            </a:r>
          </a:p>
          <a:p>
            <a:r>
              <a:rPr lang="en-CA"/>
              <a:t>© 2008.  This material not to be reproduced without permission of author.</a:t>
            </a:r>
            <a:endParaRPr 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From the CIB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Tx/>
              <a:buAutoNum type="arabicPeriod"/>
            </a:pPr>
            <a:r>
              <a:rPr lang="en-CA" sz="2400" smtClean="0"/>
              <a:t>General Information</a:t>
            </a:r>
            <a:br>
              <a:rPr lang="en-CA" sz="2400" smtClean="0"/>
            </a:br>
            <a:r>
              <a:rPr lang="en-CA" sz="2400" smtClean="0"/>
              <a:t>The doors to the room will open at 8:00 am.  Examination instructions will begin at 8:30 am.  All examinations will begin at 9:00 am.  The CISSP will end at 3:00 pm.  Note there will be no lunch break.  However you are permitted to bring a snack with you.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CA" sz="2400" smtClean="0"/>
              <a:t>Examination Admittance</a:t>
            </a:r>
            <a:br>
              <a:rPr lang="en-CA" sz="2400" smtClean="0"/>
            </a:br>
            <a:r>
              <a:rPr lang="en-CA" sz="2400" smtClean="0"/>
              <a:t>Please arrive at 8:00 am when the doors open.  Please bring your admission letter, and photo identification (driver’s license, government issued ID card, or passport).</a:t>
            </a:r>
          </a:p>
          <a:p>
            <a:pPr marL="533400" indent="-533400" eaLnBrk="1" hangingPunct="1"/>
            <a:endParaRPr lang="en-CA" sz="24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S06 – Taking the Test, Exam Day</a:t>
            </a:r>
            <a:endParaRPr lang="en-CA" smtClean="0"/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CA" smtClean="0"/>
              <a:t>Questions?  Comments?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Lucida Sans Unicode" pitchFamily="34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L0X_My_Lesson_v0.1</Template>
  <TotalTime>3258</TotalTime>
  <Words>535</Words>
  <Application>Microsoft Office PowerPoint</Application>
  <PresentationFormat>On-screen Show (4:3)</PresentationFormat>
  <Paragraphs>81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Lucida Sans Unicode</vt:lpstr>
      <vt:lpstr>Times New Roman</vt:lpstr>
      <vt:lpstr>1_Custom Design</vt:lpstr>
      <vt:lpstr>S06 – Taking the Test, Exam Day</vt:lpstr>
      <vt:lpstr>Taking the test</vt:lpstr>
      <vt:lpstr>Exam Day</vt:lpstr>
      <vt:lpstr>Exam Day - Snacks</vt:lpstr>
      <vt:lpstr>Exam Day – Bathroom breaks</vt:lpstr>
      <vt:lpstr>Day before the exam</vt:lpstr>
      <vt:lpstr>Exam Day Checklist</vt:lpstr>
      <vt:lpstr>From the CIB</vt:lpstr>
      <vt:lpstr>S06 – Taking the Test, Exam Day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Ann Marie</cp:lastModifiedBy>
  <cp:revision>144</cp:revision>
  <dcterms:modified xsi:type="dcterms:W3CDTF">2009-11-03T23:37:12Z</dcterms:modified>
</cp:coreProperties>
</file>